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17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Rounded M+" charset="1" panose="020B0502020203020207"/>
      <p:regular r:id="rId20"/>
    </p:embeddedFont>
    <p:embeddedFont>
      <p:font typeface="Montserrat Bold" charset="1" panose="00000800000000000000"/>
      <p:regular r:id="rId23"/>
    </p:embeddedFont>
    <p:embeddedFont>
      <p:font typeface="Rounded M+ Bold" charset="1" panose="020B0702020203020207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notesMasters/notesMaster1.xml" Type="http://schemas.openxmlformats.org/officeDocument/2006/relationships/notesMaster"/><Relationship Id="rId18" Target="theme/theme2.xml" Type="http://schemas.openxmlformats.org/officeDocument/2006/relationships/theme"/><Relationship Id="rId19" Target="notesSlides/notesSlide1.xml" Type="http://schemas.openxmlformats.org/officeDocument/2006/relationships/notes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notesSlides/notesSlide2.xml" Type="http://schemas.openxmlformats.org/officeDocument/2006/relationships/notesSlide"/><Relationship Id="rId22" Target="notesSlides/notesSlide3.xml" Type="http://schemas.openxmlformats.org/officeDocument/2006/relationships/notesSlide"/><Relationship Id="rId23" Target="fonts/font23.fntdata" Type="http://schemas.openxmlformats.org/officeDocument/2006/relationships/font"/><Relationship Id="rId24" Target="notesSlides/notesSlide4.xml" Type="http://schemas.openxmlformats.org/officeDocument/2006/relationships/notesSlide"/><Relationship Id="rId25" Target="notesSlides/notesSlide5.xml" Type="http://schemas.openxmlformats.org/officeDocument/2006/relationships/notesSlide"/><Relationship Id="rId26" Target="fonts/font26.fntdata" Type="http://schemas.openxmlformats.org/officeDocument/2006/relationships/font"/><Relationship Id="rId27" Target="notesSlides/notesSlide6.xml" Type="http://schemas.openxmlformats.org/officeDocument/2006/relationships/notesSlide"/><Relationship Id="rId28" Target="notesSlides/notesSlide7.xml" Type="http://schemas.openxmlformats.org/officeDocument/2006/relationships/notesSlide"/><Relationship Id="rId29" Target="notesSlides/notesSlide8.xml" Type="http://schemas.openxmlformats.org/officeDocument/2006/relationships/notesSlide"/><Relationship Id="rId3" Target="viewProps.xml" Type="http://schemas.openxmlformats.org/officeDocument/2006/relationships/viewProps"/><Relationship Id="rId30" Target="notesSlides/notesSlide9.xml" Type="http://schemas.openxmlformats.org/officeDocument/2006/relationships/notesSlide"/><Relationship Id="rId31" Target="notesSlides/notesSlide10.xml" Type="http://schemas.openxmlformats.org/officeDocument/2006/relationships/notesSlide"/><Relationship Id="rId32" Target="notesSlides/notesSlide11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🔳資料の目的</a:t>
            </a:r>
          </a:p>
          <a:p>
            <a:r>
              <a:rPr lang="en-US"/>
              <a:t/>
            </a:r>
          </a:p>
          <a:p>
            <a:r>
              <a:rPr lang="en-US"/>
              <a:t>誰に：SummitでOpenflowやdbtに興味を持ったけど、「それ何？どう使うの？」と思っているデータエンジニアやSIerの方へ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なにを：「概要・魅力・簡単な動作イメージ」を5分ずつ紹介して、「これ、自分の業務でも使えるかも」と思ってもらう</a:t>
            </a:r>
          </a:p>
          <a:p>
            <a:r>
              <a:rPr lang="en-US"/>
              <a:t/>
            </a:r>
          </a:p>
          <a:p>
            <a:r>
              <a:rPr lang="en-US"/>
              <a:t>ゴール：「自分でも触ってみよう」と一歩踏み出すきっかけにする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🔳資料構成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🔳資料の目的</a:t>
            </a:r>
          </a:p>
          <a:p>
            <a:r>
              <a:rPr lang="en-US"/>
              <a:t/>
            </a:r>
          </a:p>
          <a:p>
            <a:r>
              <a:rPr lang="en-US"/>
              <a:t>誰に：SummitでOpenflowやdbtに興味を持ったけど、「それ何？どう使うの？」と思っているデータエンジニアやSIerの方へ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なにを：「概要・魅力・簡単な動作イメージ」を5分ずつ紹介して、「これ、自分の業務でも使えるかも」と思ってもらう</a:t>
            </a:r>
          </a:p>
          <a:p>
            <a:r>
              <a:rPr lang="en-US"/>
              <a:t/>
            </a:r>
          </a:p>
          <a:p>
            <a:r>
              <a:rPr lang="en-US"/>
              <a:t>ゴール：「自分でも触ってみよう」と一歩踏み出すきっかけにする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🔳資料構成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🔳資料の目的</a:t>
            </a:r>
          </a:p>
          <a:p>
            <a:r>
              <a:rPr lang="en-US"/>
              <a:t/>
            </a:r>
          </a:p>
          <a:p>
            <a:r>
              <a:rPr lang="en-US"/>
              <a:t>誰に：SummitでOpenflowやdbtに興味を持ったけど、「それ何？どう使うの？」と思っているデータエンジニアやSIerの方へ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なにを：「概要・魅力・簡単な動作イメージ」を5分ずつ紹介して、「これ、自分の業務でも使えるかも」と思ってもらう</a:t>
            </a:r>
          </a:p>
          <a:p>
            <a:r>
              <a:rPr lang="en-US"/>
              <a:t/>
            </a:r>
          </a:p>
          <a:p>
            <a:r>
              <a:rPr lang="en-US"/>
              <a:t>ゴール：「自分でも触ってみよう」と一歩踏み出すきっかけにする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🔳資料構成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🔳資料の目的</a:t>
            </a:r>
          </a:p>
          <a:p>
            <a:r>
              <a:rPr lang="en-US"/>
              <a:t/>
            </a:r>
          </a:p>
          <a:p>
            <a:r>
              <a:rPr lang="en-US"/>
              <a:t>誰に：SummitでOpenflowやdbtに興味を持ったけど、「それ何？どう使うの？」と思っているデータエンジニアやSIerの方へ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なにを：「概要・魅力・簡単な動作イメージ」を5分ずつ紹介して、「これ、自分の業務でも使えるかも」と思ってもらう</a:t>
            </a:r>
          </a:p>
          <a:p>
            <a:r>
              <a:rPr lang="en-US"/>
              <a:t/>
            </a:r>
          </a:p>
          <a:p>
            <a:r>
              <a:rPr lang="en-US"/>
              <a:t>ゴール：「自分でも触ってみよう」と一歩踏み出すきっかけにする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🔳資料構成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🔳資料の目的</a:t>
            </a:r>
          </a:p>
          <a:p>
            <a:r>
              <a:rPr lang="en-US"/>
              <a:t/>
            </a:r>
          </a:p>
          <a:p>
            <a:r>
              <a:rPr lang="en-US"/>
              <a:t>誰に：SummitでOpenflowやdbtに興味を持ったけど、「それ何？どう使うの？」と思っているデータエンジニアやSIerの方へ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なにを：「概要・魅力・簡単な動作イメージ」を5分ずつ紹介して、「これ、自分の業務でも使えるかも」と思ってもらう</a:t>
            </a:r>
          </a:p>
          <a:p>
            <a:r>
              <a:rPr lang="en-US"/>
              <a:t/>
            </a:r>
          </a:p>
          <a:p>
            <a:r>
              <a:rPr lang="en-US"/>
              <a:t>ゴール：「自分でも触ってみよう」と一歩踏み出すきっかけにする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🔳資料構成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🔳資料の目的</a:t>
            </a:r>
          </a:p>
          <a:p>
            <a:r>
              <a:rPr lang="en-US"/>
              <a:t/>
            </a:r>
          </a:p>
          <a:p>
            <a:r>
              <a:rPr lang="en-US"/>
              <a:t>誰に：SummitでOpenflowやdbtに興味を持ったけど、「それ何？どう使うの？」と思っているデータエンジニアやSIerの方へ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なにを：「概要・魅力・簡単な動作イメージ」を5分ずつ紹介して、「これ、自分の業務でも使えるかも」と思ってもらう</a:t>
            </a:r>
          </a:p>
          <a:p>
            <a:r>
              <a:rPr lang="en-US"/>
              <a:t/>
            </a:r>
          </a:p>
          <a:p>
            <a:r>
              <a:rPr lang="en-US"/>
              <a:t>ゴール：「自分でも触ってみよう」と一歩踏み出すきっかけにする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🔳資料構成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🔳資料の目的</a:t>
            </a:r>
          </a:p>
          <a:p>
            <a:r>
              <a:rPr lang="en-US"/>
              <a:t/>
            </a:r>
          </a:p>
          <a:p>
            <a:r>
              <a:rPr lang="en-US"/>
              <a:t>誰に：SummitでOpenflowやdbtに興味を持ったけど、「それ何？どう使うの？」と思っているデータエンジニアやSIerの方へ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なにを：「概要・魅力・簡単な動作イメージ」を5分ずつ紹介して、「これ、自分の業務でも使えるかも」と思ってもらう</a:t>
            </a:r>
          </a:p>
          <a:p>
            <a:r>
              <a:rPr lang="en-US"/>
              <a:t/>
            </a:r>
          </a:p>
          <a:p>
            <a:r>
              <a:rPr lang="en-US"/>
              <a:t>ゴール：「自分でも触ってみよう」と一歩踏み出すきっかけにする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🔳資料構成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🔳資料の目的</a:t>
            </a:r>
          </a:p>
          <a:p>
            <a:r>
              <a:rPr lang="en-US"/>
              <a:t/>
            </a:r>
          </a:p>
          <a:p>
            <a:r>
              <a:rPr lang="en-US"/>
              <a:t>誰に：SummitでOpenflowやdbtに興味を持ったけど、「それ何？どう使うの？」と思っているデータエンジニアやSIerの方へ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なにを：「概要・魅力・簡単な動作イメージ」を5分ずつ紹介して、「これ、自分の業務でも使えるかも」と思ってもらう</a:t>
            </a:r>
          </a:p>
          <a:p>
            <a:r>
              <a:rPr lang="en-US"/>
              <a:t/>
            </a:r>
          </a:p>
          <a:p>
            <a:r>
              <a:rPr lang="en-US"/>
              <a:t>ゴール：「自分でも触ってみよう」と一歩踏み出すきっかけにする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🔳資料構成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🔳資料の目的</a:t>
            </a:r>
          </a:p>
          <a:p>
            <a:r>
              <a:rPr lang="en-US"/>
              <a:t/>
            </a:r>
          </a:p>
          <a:p>
            <a:r>
              <a:rPr lang="en-US"/>
              <a:t>誰に：SummitでOpenflowやdbtに興味を持ったけど、「それ何？どう使うの？」と思っているデータエンジニアやSIerの方へ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なにを：「概要・魅力・簡単な動作イメージ」を5分ずつ紹介して、「これ、自分の業務でも使えるかも」と思ってもらう</a:t>
            </a:r>
          </a:p>
          <a:p>
            <a:r>
              <a:rPr lang="en-US"/>
              <a:t/>
            </a:r>
          </a:p>
          <a:p>
            <a:r>
              <a:rPr lang="en-US"/>
              <a:t>ゴール：「自分でも触ってみよう」と一歩踏み出すきっかけにする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🔳資料構成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🔳資料の目的</a:t>
            </a:r>
          </a:p>
          <a:p>
            <a:r>
              <a:rPr lang="en-US"/>
              <a:t/>
            </a:r>
          </a:p>
          <a:p>
            <a:r>
              <a:rPr lang="en-US"/>
              <a:t>誰に：SummitでOpenflowやdbtに興味を持ったけど、「それ何？どう使うの？」と思っているデータエンジニアやSIerの方へ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なにを：「概要・魅力・簡単な動作イメージ」を5分ずつ紹介して、「これ、自分の業務でも使えるかも」と思ってもらう</a:t>
            </a:r>
          </a:p>
          <a:p>
            <a:r>
              <a:rPr lang="en-US"/>
              <a:t/>
            </a:r>
          </a:p>
          <a:p>
            <a:r>
              <a:rPr lang="en-US"/>
              <a:t>ゴール：「自分でも触ってみよう」と一歩踏み出すきっかけにする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🔳資料構成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🔳資料の目的</a:t>
            </a:r>
          </a:p>
          <a:p>
            <a:r>
              <a:rPr lang="en-US"/>
              <a:t/>
            </a:r>
          </a:p>
          <a:p>
            <a:r>
              <a:rPr lang="en-US"/>
              <a:t>誰に：SummitでOpenflowやdbtに興味を持ったけど、「それ何？どう使うの？」と思っているデータエンジニアやSIerの方へ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なにを：「概要・魅力・簡単な動作イメージ」を5分ずつ紹介して、「これ、自分の業務でも使えるかも」と思ってもらう</a:t>
            </a:r>
          </a:p>
          <a:p>
            <a:r>
              <a:rPr lang="en-US"/>
              <a:t/>
            </a:r>
          </a:p>
          <a:p>
            <a:r>
              <a:rPr lang="en-US"/>
              <a:t>ゴール：「自分でも触ってみよう」と一歩踏み出すきっかけにする</a:t>
            </a:r>
          </a:p>
          <a:p>
            <a:r>
              <a:rPr lang="en-US"/>
              <a:t/>
            </a:r>
          </a:p>
          <a:p>
            <a:r>
              <a:rPr lang="en-US"/>
              <a:t/>
            </a:r>
          </a:p>
          <a:p>
            <a:r>
              <a:rPr lang="en-US"/>
              <a:t>🔳資料構成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https://quickstarts.snowflake.com/guide/dbt-projects-on-snowflake/index.html?index=..%2F..index#0" TargetMode="External" Type="http://schemas.openxmlformats.org/officeDocument/2006/relationships/hyperlink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Relationship Id="rId5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007681" y="4491355"/>
            <a:ext cx="10272638" cy="1209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Openflowとdbtの“使える未来”を5分ずつで覗き見！</a:t>
            </a:r>
          </a:p>
          <a:p>
            <a:pPr algn="ctr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 ── Snowflake Summit 2025 新機能ショーケース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1212014"/>
            <a:ext cx="18288000" cy="0"/>
          </a:xfrm>
          <a:prstGeom prst="line">
            <a:avLst/>
          </a:prstGeom>
          <a:ln cap="flat" w="7620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254625" y="280519"/>
            <a:ext cx="12671559" cy="60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結論：dbt × WorkSpaceで始めるSnowflake開発の標準化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1628828"/>
            <a:ext cx="16234038" cy="8168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🌐 今回のデモ内容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QuickStartを元に、モデル定義〜testまでを実施しました！</a:t>
            </a:r>
          </a:p>
          <a:p>
            <a:pPr algn="l">
              <a:lnSpc>
                <a:spcPts val="6000"/>
              </a:lnSpc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      </a:t>
            </a: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👉</a:t>
            </a:r>
            <a:r>
              <a:rPr lang="en-US" sz="3000" u="sng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  <a:hlinkClick r:id="rId3" tooltip="https://quickstarts.snowflake.com/guide/dbt-projects-on-snowflake/index.html?index=..%2F..index#0"/>
              </a:rPr>
              <a:t>QuickStart</a:t>
            </a:r>
          </a:p>
          <a:p>
            <a:pPr algn="l">
              <a:lnSpc>
                <a:spcPts val="6000"/>
              </a:lnSpc>
            </a:pPr>
          </a:p>
          <a:p>
            <a:pPr algn="l">
              <a:lnSpc>
                <a:spcPts val="6000"/>
              </a:lnSpc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🧩 今回のデモで確認できたこと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WorkSpace UI だけで完結：モデル編集 → dbt run / test 実行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クライアントレス開発：ローカル環境不要・ブラウザさえあれば動く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6000"/>
              </a:lnSpc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🚀 今後の展望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Workspace を活用し、開発から GitHub へのプッシュまでをワンストップで回せる体制へ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2520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1212014"/>
            <a:ext cx="18288000" cy="0"/>
          </a:xfrm>
          <a:prstGeom prst="line">
            <a:avLst/>
          </a:prstGeom>
          <a:ln cap="flat" w="7620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254625" y="280519"/>
            <a:ext cx="13513227" cy="60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まとめ：Snowflake に“集約”するデータパイプライン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54625" y="2515696"/>
            <a:ext cx="16234038" cy="7174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999"/>
              </a:lnSpc>
            </a:pPr>
            <a:r>
              <a:rPr lang="en-US" sz="399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Openflow × dbt Projects on Snowflake で </a:t>
            </a:r>
          </a:p>
          <a:p>
            <a:pPr algn="l">
              <a:lnSpc>
                <a:spcPts val="7999"/>
              </a:lnSpc>
            </a:pPr>
            <a:r>
              <a:rPr lang="en-US" sz="399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“集める・整える・活用する” をすべて </a:t>
            </a:r>
            <a:r>
              <a:rPr lang="en-US" sz="3999">
                <a:solidFill>
                  <a:srgbClr val="56B4E9"/>
                </a:solidFill>
                <a:latin typeface="Rounded M+"/>
                <a:ea typeface="Rounded M+"/>
                <a:cs typeface="Rounded M+"/>
                <a:sym typeface="Rounded M+"/>
              </a:rPr>
              <a:t>Snowflake</a:t>
            </a:r>
            <a:r>
              <a:rPr lang="en-US" sz="399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 内で完結！</a:t>
            </a:r>
          </a:p>
          <a:p>
            <a:pPr algn="l">
              <a:lnSpc>
                <a:spcPts val="6000"/>
              </a:lnSpc>
            </a:pPr>
          </a:p>
          <a:p>
            <a:pPr algn="l">
              <a:lnSpc>
                <a:spcPts val="6000"/>
              </a:lnSpc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「Snowflake さえあれば、“データ収集〜AI 活用” が完結する時代へ」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6000"/>
              </a:lnSpc>
            </a:pPr>
          </a:p>
          <a:p>
            <a:pPr algn="l">
              <a:lnSpc>
                <a:spcPts val="6000"/>
              </a:lnSpc>
            </a:pPr>
          </a:p>
          <a:p>
            <a:pPr algn="l">
              <a:lnSpc>
                <a:spcPts val="6000"/>
              </a:lnSpc>
            </a:pPr>
          </a:p>
          <a:p>
            <a:pPr algn="l">
              <a:lnSpc>
                <a:spcPts val="2520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1212014"/>
            <a:ext cx="18288000" cy="0"/>
          </a:xfrm>
          <a:prstGeom prst="line">
            <a:avLst/>
          </a:prstGeom>
          <a:ln cap="flat" w="7620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254625" y="280519"/>
            <a:ext cx="8668963" cy="60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自己紹介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1526130"/>
            <a:ext cx="13241443" cy="9043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名前</a:t>
            </a:r>
          </a:p>
          <a:p>
            <a:pPr algn="l" marL="1295400" indent="-431800" lvl="2">
              <a:lnSpc>
                <a:spcPts val="60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三輪 周平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所属</a:t>
            </a:r>
          </a:p>
          <a:p>
            <a:pPr algn="l" marL="1295400" indent="-431800" lvl="2">
              <a:lnSpc>
                <a:spcPts val="60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NTTデータ　</a:t>
            </a: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Snowflake推進室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Snowflake歴</a:t>
            </a:r>
          </a:p>
          <a:p>
            <a:pPr algn="l" marL="1295400" indent="-431800" lvl="2">
              <a:lnSpc>
                <a:spcPts val="60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3ヶ月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SNS</a:t>
            </a:r>
          </a:p>
          <a:p>
            <a:pPr algn="l" marL="1295400" indent="-431800" lvl="2">
              <a:lnSpc>
                <a:spcPts val="60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X：@みゅー_S</a:t>
            </a: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I</a:t>
            </a: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er</a:t>
            </a: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の</a:t>
            </a: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ひと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趣味</a:t>
            </a:r>
          </a:p>
          <a:p>
            <a:pPr algn="l" marL="1295400" indent="-431800" lvl="2">
              <a:lnSpc>
                <a:spcPts val="60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ア</a:t>
            </a: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イ</a:t>
            </a: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ナ・ジ・エ</a:t>
            </a: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ン</a:t>
            </a: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ド</a:t>
            </a:r>
          </a:p>
          <a:p>
            <a:pPr algn="l" marL="1295400" indent="-431800" lvl="2">
              <a:lnSpc>
                <a:spcPts val="60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Androidアプリ</a:t>
            </a:r>
          </a:p>
          <a:p>
            <a:pPr algn="l">
              <a:lnSpc>
                <a:spcPts val="4759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9222666" y="6525701"/>
            <a:ext cx="1531048" cy="1531048"/>
          </a:xfrm>
          <a:custGeom>
            <a:avLst/>
            <a:gdLst/>
            <a:ahLst/>
            <a:cxnLst/>
            <a:rect r="r" b="b" t="t" l="l"/>
            <a:pathLst>
              <a:path h="1531048" w="1531048">
                <a:moveTo>
                  <a:pt x="0" y="0"/>
                </a:moveTo>
                <a:lnTo>
                  <a:pt x="1531048" y="0"/>
                </a:lnTo>
                <a:lnTo>
                  <a:pt x="1531048" y="1531049"/>
                </a:lnTo>
                <a:lnTo>
                  <a:pt x="0" y="153104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877049" y="6525701"/>
            <a:ext cx="1573486" cy="1573486"/>
          </a:xfrm>
          <a:custGeom>
            <a:avLst/>
            <a:gdLst/>
            <a:ahLst/>
            <a:cxnLst/>
            <a:rect r="r" b="b" t="t" l="l"/>
            <a:pathLst>
              <a:path h="1573486" w="1573486">
                <a:moveTo>
                  <a:pt x="0" y="0"/>
                </a:moveTo>
                <a:lnTo>
                  <a:pt x="1573486" y="0"/>
                </a:lnTo>
                <a:lnTo>
                  <a:pt x="1573486" y="1573486"/>
                </a:lnTo>
                <a:lnTo>
                  <a:pt x="0" y="15734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7945713" y="8099187"/>
            <a:ext cx="1436158" cy="1436158"/>
          </a:xfrm>
          <a:custGeom>
            <a:avLst/>
            <a:gdLst/>
            <a:ahLst/>
            <a:cxnLst/>
            <a:rect r="r" b="b" t="t" l="l"/>
            <a:pathLst>
              <a:path h="1436158" w="1436158">
                <a:moveTo>
                  <a:pt x="0" y="0"/>
                </a:moveTo>
                <a:lnTo>
                  <a:pt x="1436158" y="0"/>
                </a:lnTo>
                <a:lnTo>
                  <a:pt x="1436158" y="1436158"/>
                </a:lnTo>
                <a:lnTo>
                  <a:pt x="0" y="143615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25" y="1664065"/>
            <a:ext cx="18288000" cy="8622935"/>
          </a:xfrm>
          <a:custGeom>
            <a:avLst/>
            <a:gdLst/>
            <a:ahLst/>
            <a:cxnLst/>
            <a:rect r="r" b="b" t="t" l="l"/>
            <a:pathLst>
              <a:path h="8622935" w="18288000">
                <a:moveTo>
                  <a:pt x="0" y="0"/>
                </a:moveTo>
                <a:lnTo>
                  <a:pt x="18288000" y="0"/>
                </a:lnTo>
                <a:lnTo>
                  <a:pt x="18288000" y="8622935"/>
                </a:lnTo>
                <a:lnTo>
                  <a:pt x="0" y="86229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86" t="0" r="-4986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0" y="1212014"/>
            <a:ext cx="18288000" cy="0"/>
          </a:xfrm>
          <a:prstGeom prst="line">
            <a:avLst/>
          </a:prstGeom>
          <a:ln cap="flat" w="7620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3977932"/>
            <a:ext cx="2413306" cy="938173"/>
          </a:xfrm>
          <a:custGeom>
            <a:avLst/>
            <a:gdLst/>
            <a:ahLst/>
            <a:cxnLst/>
            <a:rect r="r" b="b" t="t" l="l"/>
            <a:pathLst>
              <a:path h="938173" w="2413306">
                <a:moveTo>
                  <a:pt x="0" y="0"/>
                </a:moveTo>
                <a:lnTo>
                  <a:pt x="2413306" y="0"/>
                </a:lnTo>
                <a:lnTo>
                  <a:pt x="2413306" y="938173"/>
                </a:lnTo>
                <a:lnTo>
                  <a:pt x="0" y="9381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51072" y="5325410"/>
            <a:ext cx="1950368" cy="1300245"/>
          </a:xfrm>
          <a:custGeom>
            <a:avLst/>
            <a:gdLst/>
            <a:ahLst/>
            <a:cxnLst/>
            <a:rect r="r" b="b" t="t" l="l"/>
            <a:pathLst>
              <a:path h="1300245" w="1950368">
                <a:moveTo>
                  <a:pt x="0" y="0"/>
                </a:moveTo>
                <a:lnTo>
                  <a:pt x="1950367" y="0"/>
                </a:lnTo>
                <a:lnTo>
                  <a:pt x="1950367" y="1300245"/>
                </a:lnTo>
                <a:lnTo>
                  <a:pt x="0" y="13002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54625" y="280519"/>
            <a:ext cx="8668963" cy="60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今年も色々な発表がありましたね！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35353" y="5614217"/>
            <a:ext cx="5254898" cy="646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19"/>
              </a:lnSpc>
              <a:spcBef>
                <a:spcPct val="0"/>
              </a:spcBef>
            </a:pPr>
            <a:r>
              <a:rPr lang="en-US" b="true" sz="37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Snowflake Openflow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17388" y="7320980"/>
            <a:ext cx="6086549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Snowflake Intelligence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912849" y="2919462"/>
            <a:ext cx="7202016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Snowflake Horizon Catalog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522869" y="3911257"/>
            <a:ext cx="6438528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Snowflake Cortex AISQL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250070" y="5258735"/>
            <a:ext cx="4527575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・・・ and more!!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664065"/>
            <a:ext cx="18288000" cy="8622935"/>
          </a:xfrm>
          <a:custGeom>
            <a:avLst/>
            <a:gdLst/>
            <a:ahLst/>
            <a:cxnLst/>
            <a:rect r="r" b="b" t="t" l="l"/>
            <a:pathLst>
              <a:path h="8622935" w="18288000">
                <a:moveTo>
                  <a:pt x="0" y="0"/>
                </a:moveTo>
                <a:lnTo>
                  <a:pt x="18288000" y="0"/>
                </a:lnTo>
                <a:lnTo>
                  <a:pt x="18288000" y="8622935"/>
                </a:lnTo>
                <a:lnTo>
                  <a:pt x="0" y="862293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86" t="0" r="-4986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0" y="1212014"/>
            <a:ext cx="18288000" cy="0"/>
          </a:xfrm>
          <a:prstGeom prst="line">
            <a:avLst/>
          </a:prstGeom>
          <a:ln cap="flat" w="7620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3977932"/>
            <a:ext cx="2413306" cy="938173"/>
          </a:xfrm>
          <a:custGeom>
            <a:avLst/>
            <a:gdLst/>
            <a:ahLst/>
            <a:cxnLst/>
            <a:rect r="r" b="b" t="t" l="l"/>
            <a:pathLst>
              <a:path h="938173" w="2413306">
                <a:moveTo>
                  <a:pt x="0" y="0"/>
                </a:moveTo>
                <a:lnTo>
                  <a:pt x="2413306" y="0"/>
                </a:lnTo>
                <a:lnTo>
                  <a:pt x="2413306" y="938173"/>
                </a:lnTo>
                <a:lnTo>
                  <a:pt x="0" y="93817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51072" y="5325410"/>
            <a:ext cx="1950368" cy="1300245"/>
          </a:xfrm>
          <a:custGeom>
            <a:avLst/>
            <a:gdLst/>
            <a:ahLst/>
            <a:cxnLst/>
            <a:rect r="r" b="b" t="t" l="l"/>
            <a:pathLst>
              <a:path h="1300245" w="1950368">
                <a:moveTo>
                  <a:pt x="0" y="0"/>
                </a:moveTo>
                <a:lnTo>
                  <a:pt x="1950367" y="0"/>
                </a:lnTo>
                <a:lnTo>
                  <a:pt x="1950367" y="1300245"/>
                </a:lnTo>
                <a:lnTo>
                  <a:pt x="0" y="13002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54625" y="280519"/>
            <a:ext cx="8668963" cy="60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今回２つに着目する！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235353" y="5614217"/>
            <a:ext cx="5254898" cy="646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19"/>
              </a:lnSpc>
              <a:spcBef>
                <a:spcPct val="0"/>
              </a:spcBef>
            </a:pPr>
            <a:r>
              <a:rPr lang="en-US" b="true" sz="37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Snowflake Openflow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17388" y="7320980"/>
            <a:ext cx="6086549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Snowflake Intelligence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912849" y="2919462"/>
            <a:ext cx="7202016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Snowflake Horizon Catalog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522869" y="3911257"/>
            <a:ext cx="6438528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Snowflake Cortex AISQL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250070" y="5258735"/>
            <a:ext cx="4527575" cy="66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・・・ and more!!</a:t>
            </a:r>
          </a:p>
        </p:txBody>
      </p:sp>
      <p:sp>
        <p:nvSpPr>
          <p:cNvPr name="AutoShape 12" id="12"/>
          <p:cNvSpPr/>
          <p:nvPr/>
        </p:nvSpPr>
        <p:spPr>
          <a:xfrm flipH="true">
            <a:off x="3789457" y="4466069"/>
            <a:ext cx="1405345" cy="0"/>
          </a:xfrm>
          <a:prstGeom prst="line">
            <a:avLst/>
          </a:prstGeom>
          <a:ln cap="flat" w="171450">
            <a:solidFill>
              <a:srgbClr val="FF66C4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3" id="13"/>
          <p:cNvSpPr/>
          <p:nvPr/>
        </p:nvSpPr>
        <p:spPr>
          <a:xfrm flipH="true">
            <a:off x="7738655" y="6014385"/>
            <a:ext cx="1405345" cy="0"/>
          </a:xfrm>
          <a:prstGeom prst="line">
            <a:avLst/>
          </a:prstGeom>
          <a:ln cap="flat" w="171450">
            <a:solidFill>
              <a:srgbClr val="FF66C4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1212014"/>
            <a:ext cx="18288000" cy="0"/>
          </a:xfrm>
          <a:prstGeom prst="line">
            <a:avLst/>
          </a:prstGeom>
          <a:ln cap="flat" w="7620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9923096" y="5645833"/>
            <a:ext cx="8364904" cy="3805980"/>
          </a:xfrm>
          <a:custGeom>
            <a:avLst/>
            <a:gdLst/>
            <a:ahLst/>
            <a:cxnLst/>
            <a:rect r="r" b="b" t="t" l="l"/>
            <a:pathLst>
              <a:path h="3805980" w="8364904">
                <a:moveTo>
                  <a:pt x="0" y="0"/>
                </a:moveTo>
                <a:lnTo>
                  <a:pt x="8364904" y="0"/>
                </a:lnTo>
                <a:lnTo>
                  <a:pt x="8364904" y="3805981"/>
                </a:lnTo>
                <a:lnTo>
                  <a:pt x="0" y="38059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121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54625" y="280519"/>
            <a:ext cx="8668963" cy="60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What is Openflow？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1675760"/>
            <a:ext cx="13241443" cy="8119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Snowflakeネイティブの柔軟なデータ連携フロー</a:t>
            </a:r>
          </a:p>
          <a:p>
            <a:pPr algn="l" marL="1295400" indent="-431800" lvl="2">
              <a:lnSpc>
                <a:spcPts val="60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あらゆるデータ形式に対応（構造化・非構造・ストリーミング）</a:t>
            </a:r>
          </a:p>
          <a:p>
            <a:pPr algn="l" marL="1295400" indent="-431800" lvl="2">
              <a:lnSpc>
                <a:spcPts val="60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GUIでデータフローを構築できる（Apache NiFiベース）</a:t>
            </a:r>
          </a:p>
          <a:p>
            <a:pPr algn="l" marL="1295400" indent="-431800" lvl="2">
              <a:lnSpc>
                <a:spcPts val="60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Snowflake上で完結するセキュアなデータパイプライン</a:t>
            </a:r>
          </a:p>
          <a:p>
            <a:pPr algn="l">
              <a:lnSpc>
                <a:spcPts val="6000"/>
              </a:lnSpc>
            </a:pPr>
          </a:p>
          <a:p>
            <a:pPr algn="l">
              <a:lnSpc>
                <a:spcPts val="6000"/>
              </a:lnSpc>
            </a:pPr>
            <a:r>
              <a:rPr lang="en-US" sz="3000" b="true">
                <a:solidFill>
                  <a:srgbClr val="000000"/>
                </a:solidFill>
                <a:latin typeface="Rounded M+ Bold"/>
                <a:ea typeface="Rounded M+ Bold"/>
                <a:cs typeface="Rounded M+ Bold"/>
                <a:sym typeface="Rounded M+ Bold"/>
              </a:rPr>
              <a:t>「生成場所から利用場所へ</a:t>
            </a:r>
          </a:p>
          <a:p>
            <a:pPr algn="l">
              <a:lnSpc>
                <a:spcPts val="6000"/>
              </a:lnSpc>
            </a:pPr>
            <a:r>
              <a:rPr lang="en-US" sz="3000" b="true">
                <a:solidFill>
                  <a:srgbClr val="000000"/>
                </a:solidFill>
                <a:latin typeface="Rounded M+ Bold"/>
                <a:ea typeface="Rounded M+ Bold"/>
                <a:cs typeface="Rounded M+ Bold"/>
                <a:sym typeface="Rounded M+ Bold"/>
              </a:rPr>
              <a:t>   ──AIのためのETLを支えるパイプライン」</a:t>
            </a:r>
          </a:p>
          <a:p>
            <a:pPr algn="l">
              <a:lnSpc>
                <a:spcPts val="6000"/>
              </a:lnSpc>
            </a:pPr>
          </a:p>
          <a:p>
            <a:pPr algn="l">
              <a:lnSpc>
                <a:spcPts val="6000"/>
              </a:lnSpc>
            </a:pPr>
          </a:p>
          <a:p>
            <a:pPr algn="l">
              <a:lnSpc>
                <a:spcPts val="4759"/>
              </a:lnSpc>
            </a:pPr>
          </a:p>
          <a:p>
            <a:pPr algn="l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1212014"/>
            <a:ext cx="18288000" cy="0"/>
          </a:xfrm>
          <a:prstGeom prst="line">
            <a:avLst/>
          </a:prstGeom>
          <a:ln cap="flat" w="7620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254625" y="280519"/>
            <a:ext cx="8668963" cy="60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デモ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1212014"/>
            <a:ext cx="18288000" cy="0"/>
          </a:xfrm>
          <a:prstGeom prst="line">
            <a:avLst/>
          </a:prstGeom>
          <a:ln cap="flat" w="7620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254625" y="280519"/>
            <a:ext cx="8668963" cy="60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結論：Openflow夢が広がりますね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1628828"/>
            <a:ext cx="16234038" cy="8625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000"/>
              </a:lnSpc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🌐 今回のデモ内容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PostgreSQL からの連携を試しました！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6000"/>
              </a:lnSpc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📖 詳しい手順はこちら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Zenn記事で設定方法を丁寧に解説しています</a:t>
            </a:r>
          </a:p>
          <a:p>
            <a:pPr algn="l">
              <a:lnSpc>
                <a:spcPts val="6000"/>
              </a:lnSpc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　  </a:t>
            </a: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👉</a:t>
            </a: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https://zenn.dev/nttdata_tech/articles/7b338bf9f21f67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6000"/>
              </a:lnSpc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🚀 今後の展望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これからは、PDFなどの非構造データもCortex AIで解析するフローをOpenflowで実現</a:t>
            </a:r>
          </a:p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Openflow×Cortexの可能性は無限大！</a:t>
            </a:r>
          </a:p>
          <a:p>
            <a:pPr algn="l">
              <a:lnSpc>
                <a:spcPts val="6000"/>
              </a:lnSpc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   </a:t>
            </a: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 （ 非構造データについても、Zennで後日公開予定）</a:t>
            </a:r>
          </a:p>
          <a:p>
            <a:pPr algn="l">
              <a:lnSpc>
                <a:spcPts val="3600"/>
              </a:lnSpc>
            </a:pPr>
          </a:p>
          <a:p>
            <a:pPr algn="l">
              <a:lnSpc>
                <a:spcPts val="252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1212014"/>
            <a:ext cx="18288000" cy="0"/>
          </a:xfrm>
          <a:prstGeom prst="line">
            <a:avLst/>
          </a:prstGeom>
          <a:ln cap="flat" w="7620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0" y="1675760"/>
            <a:ext cx="13241443" cy="8881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6000"/>
              </a:lnSpc>
              <a:buFont typeface="Arial"/>
              <a:buChar char="•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dbtがSnowflakeとネイティブに統合</a:t>
            </a:r>
          </a:p>
          <a:p>
            <a:pPr algn="l" marL="1295400" indent="-431800" lvl="2">
              <a:lnSpc>
                <a:spcPts val="60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Snowsight Workspaceがそのまま dbt IDEに</a:t>
            </a:r>
          </a:p>
          <a:p>
            <a:pPr algn="l" marL="1295400" indent="-431800" lvl="2">
              <a:lnSpc>
                <a:spcPts val="6000"/>
              </a:lnSpc>
              <a:buFont typeface="Arial"/>
              <a:buChar char="⚬"/>
            </a:pPr>
            <a:r>
              <a:rPr lang="en-US" sz="3000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Git と同期したSnowsight Workspace でモデル編集・dbt run / test 実行・DAG 可視化まで完結</a:t>
            </a:r>
          </a:p>
          <a:p>
            <a:pPr algn="l">
              <a:lnSpc>
                <a:spcPts val="6000"/>
              </a:lnSpc>
            </a:pPr>
          </a:p>
          <a:p>
            <a:pPr algn="l">
              <a:lnSpc>
                <a:spcPts val="6000"/>
              </a:lnSpc>
            </a:pPr>
          </a:p>
          <a:p>
            <a:pPr algn="l">
              <a:lnSpc>
                <a:spcPts val="6000"/>
              </a:lnSpc>
            </a:pPr>
            <a:r>
              <a:rPr lang="en-US" sz="3000" b="true">
                <a:solidFill>
                  <a:srgbClr val="000000"/>
                </a:solidFill>
                <a:latin typeface="Rounded M+ Bold"/>
                <a:ea typeface="Rounded M+ Bold"/>
                <a:cs typeface="Rounded M+ Bold"/>
                <a:sym typeface="Rounded M+ Bold"/>
              </a:rPr>
              <a:t>「モデルの開発・管理・実行をぜんぶ Snowflake に集約</a:t>
            </a:r>
          </a:p>
          <a:p>
            <a:pPr algn="l">
              <a:lnSpc>
                <a:spcPts val="6000"/>
              </a:lnSpc>
            </a:pPr>
            <a:r>
              <a:rPr lang="en-US" sz="3000" b="true">
                <a:solidFill>
                  <a:srgbClr val="000000"/>
                </a:solidFill>
                <a:latin typeface="Rounded M+ Bold"/>
                <a:ea typeface="Rounded M+ Bold"/>
                <a:cs typeface="Rounded M+ Bold"/>
                <a:sym typeface="Rounded M+ Bold"/>
              </a:rPr>
              <a:t>──“外付け dbt” からの卒業？？」</a:t>
            </a:r>
          </a:p>
          <a:p>
            <a:pPr algn="l">
              <a:lnSpc>
                <a:spcPts val="6000"/>
              </a:lnSpc>
            </a:pPr>
          </a:p>
          <a:p>
            <a:pPr algn="l">
              <a:lnSpc>
                <a:spcPts val="6000"/>
              </a:lnSpc>
            </a:pPr>
          </a:p>
          <a:p>
            <a:pPr algn="l">
              <a:lnSpc>
                <a:spcPts val="4759"/>
              </a:lnSpc>
            </a:pPr>
          </a:p>
          <a:p>
            <a:pPr algn="l">
              <a:lnSpc>
                <a:spcPts val="4759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0084778" y="5581136"/>
            <a:ext cx="8365980" cy="4705864"/>
          </a:xfrm>
          <a:custGeom>
            <a:avLst/>
            <a:gdLst/>
            <a:ahLst/>
            <a:cxnLst/>
            <a:rect r="r" b="b" t="t" l="l"/>
            <a:pathLst>
              <a:path h="4705864" w="8365980">
                <a:moveTo>
                  <a:pt x="0" y="0"/>
                </a:moveTo>
                <a:lnTo>
                  <a:pt x="8365980" y="0"/>
                </a:lnTo>
                <a:lnTo>
                  <a:pt x="8365980" y="4705864"/>
                </a:lnTo>
                <a:lnTo>
                  <a:pt x="0" y="47058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54625" y="280519"/>
            <a:ext cx="8668963" cy="60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What is dbt Project on Snowflake？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1212014"/>
            <a:ext cx="18288000" cy="0"/>
          </a:xfrm>
          <a:prstGeom prst="line">
            <a:avLst/>
          </a:prstGeom>
          <a:ln cap="flat" w="7620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254625" y="280519"/>
            <a:ext cx="8668963" cy="608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Rounded M+"/>
                <a:ea typeface="Rounded M+"/>
                <a:cs typeface="Rounded M+"/>
                <a:sym typeface="Rounded M+"/>
              </a:rPr>
              <a:t>デモ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DAGrjiA9xE8</dc:identifier>
  <dcterms:modified xsi:type="dcterms:W3CDTF">2011-08-01T06:04:30Z</dcterms:modified>
  <cp:revision>1</cp:revision>
  <dc:title>Snowflake Summit LT</dc:title>
</cp:coreProperties>
</file>

<file path=docProps/thumbnail.jpeg>
</file>